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FF"/>
    <a:srgbClr val="FFB757"/>
    <a:srgbClr val="FFC475"/>
    <a:srgbClr val="FFB44F"/>
    <a:srgbClr val="FFC679"/>
    <a:srgbClr val="FFCD8B"/>
    <a:srgbClr val="FFC981"/>
    <a:srgbClr val="FFD9A7"/>
    <a:srgbClr val="223366"/>
    <a:srgbClr val="213163"/>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tableStyles" Target="tableStyle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customXml" Target="../customXml/item1.xml"/><Relationship Id="rId24" Type="http://schemas.openxmlformats.org/officeDocument/2006/relationships/customXmlProps" Target="../customXml/itemProps1.xml"/><Relationship Id="rId2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00" name="Shape 2"/>
        <p:cNvGrpSpPr/>
        <p:nvPr/>
      </p:nvGrpSpPr>
      <p:grpSpPr>
        <a:xfrm>
          <a:off x="0" y="0"/>
          <a:ext cx="0" cy="0"/>
          <a:chOff x="0" y="0"/>
          <a:chExt cx="0" cy="0"/>
        </a:xfrm>
      </p:grpSpPr>
      <p:sp>
        <p:nvSpPr>
          <p:cNvPr id="1048709"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10"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47" name="PlaceHolder 1"/>
          <p:cNvSpPr>
            <a:spLocks noChangeAspect="1" noRot="1" noGrp="1"/>
          </p:cNvSpPr>
          <p:nvPr>
            <p:ph type="sldImg"/>
          </p:nvPr>
        </p:nvSpPr>
        <p:spPr>
          <a:xfrm>
            <a:off x="685800" y="1143000"/>
            <a:ext cx="5486400" cy="3086100"/>
          </a:xfrm>
          <a:prstGeom prst="rect"/>
        </p:spPr>
      </p:sp>
      <p:sp>
        <p:nvSpPr>
          <p:cNvPr id="104864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10</a:t>
            </a:fld>
            <a:endParaRPr b="0" sz="1200" lang="en-US" spc="-1" strike="noStrike">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52" name="PlaceHolder 1"/>
          <p:cNvSpPr>
            <a:spLocks noChangeAspect="1" noRot="1" noGrp="1"/>
          </p:cNvSpPr>
          <p:nvPr>
            <p:ph type="sldImg"/>
          </p:nvPr>
        </p:nvSpPr>
        <p:spPr>
          <a:xfrm>
            <a:off x="685800" y="1143000"/>
            <a:ext cx="5486400" cy="3086100"/>
          </a:xfrm>
          <a:prstGeom prst="rect"/>
        </p:spPr>
      </p:sp>
      <p:sp>
        <p:nvSpPr>
          <p:cNvPr id="104865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11</a:t>
            </a:fld>
            <a:endParaRPr b="0" sz="1200" lang="en-US" spc="-1" strike="noStrike">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56" name="PlaceHolder 1"/>
          <p:cNvSpPr>
            <a:spLocks noChangeAspect="1" noRot="1" noGrp="1"/>
          </p:cNvSpPr>
          <p:nvPr>
            <p:ph type="sldImg"/>
          </p:nvPr>
        </p:nvSpPr>
        <p:spPr>
          <a:xfrm>
            <a:off x="685800" y="1143000"/>
            <a:ext cx="5486400" cy="3086100"/>
          </a:xfrm>
          <a:prstGeom prst="rect"/>
        </p:spPr>
      </p:sp>
      <p:sp>
        <p:nvSpPr>
          <p:cNvPr id="1048657"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58"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p:sp>
        <p:nvSpPr>
          <p:cNvPr id="1048661" name="PlaceHolder 1"/>
          <p:cNvSpPr>
            <a:spLocks noChangeAspect="1" noRot="1" noGrp="1"/>
          </p:cNvSpPr>
          <p:nvPr>
            <p:ph type="sldImg"/>
          </p:nvPr>
        </p:nvSpPr>
        <p:spPr>
          <a:xfrm>
            <a:off x="685800" y="1143000"/>
            <a:ext cx="5486400" cy="3086100"/>
          </a:xfrm>
          <a:prstGeom prst="rect"/>
        </p:spPr>
      </p:sp>
      <p:sp>
        <p:nvSpPr>
          <p:cNvPr id="1048662"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3"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p:sp>
        <p:nvSpPr>
          <p:cNvPr id="1048665" name="PlaceHolder 1"/>
          <p:cNvSpPr>
            <a:spLocks noChangeAspect="1" noRot="1" noGrp="1"/>
          </p:cNvSpPr>
          <p:nvPr>
            <p:ph type="sldImg"/>
          </p:nvPr>
        </p:nvSpPr>
        <p:spPr>
          <a:xfrm>
            <a:off x="685800" y="1143000"/>
            <a:ext cx="5486400" cy="3086100"/>
          </a:xfrm>
          <a:prstGeom prst="rect"/>
        </p:spPr>
      </p:sp>
      <p:sp>
        <p:nvSpPr>
          <p:cNvPr id="1048666"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67"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14</a:t>
            </a:fld>
            <a:endParaRPr b="0" sz="1200" lang="en-US" spc="-1" strike="noStrike">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83" name=""/>
        <p:cNvGrpSpPr/>
        <p:nvPr/>
      </p:nvGrpSpPr>
      <p:grpSpPr>
        <a:xfrm>
          <a:off x="0" y="0"/>
          <a:ext cx="0" cy="0"/>
          <a:chOff x="0" y="0"/>
          <a:chExt cx="0" cy="0"/>
        </a:xfrm>
      </p:grpSpPr>
      <p:sp>
        <p:nvSpPr>
          <p:cNvPr id="1048670" name="PlaceHolder 1"/>
          <p:cNvSpPr>
            <a:spLocks noChangeAspect="1" noRot="1" noGrp="1"/>
          </p:cNvSpPr>
          <p:nvPr>
            <p:ph type="sldImg"/>
          </p:nvPr>
        </p:nvSpPr>
        <p:spPr>
          <a:xfrm>
            <a:off x="685800" y="1143000"/>
            <a:ext cx="5486400" cy="3086100"/>
          </a:xfrm>
          <a:prstGeom prst="rect"/>
        </p:spPr>
      </p:sp>
      <p:sp>
        <p:nvSpPr>
          <p:cNvPr id="1048671"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72"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15</a:t>
            </a:fld>
            <a:endParaRPr b="0" sz="1200" lang="en-US" spc="-1" strike="noStrike">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57"/>
        <p:cNvGrpSpPr/>
        <p:nvPr/>
      </p:nvGrpSpPr>
      <p:grpSpPr>
        <a:xfrm>
          <a:off x="0" y="0"/>
          <a:ext cx="0" cy="0"/>
          <a:chOff x="0" y="0"/>
          <a:chExt cx="0" cy="0"/>
        </a:xfrm>
      </p:grpSpPr>
      <p:sp>
        <p:nvSpPr>
          <p:cNvPr id="104867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defTabSz="914400" eaLnBrk="1" fontAlgn="auto" hangingPunct="1" indent="0" latinLnBrk="0" lvl="0" marL="0" marR="0" rtl="0">
              <a:lnSpc>
                <a:spcPct val="100000"/>
              </a:lnSpc>
              <a:spcBef>
                <a:spcPts val="0"/>
              </a:spcBef>
              <a:spcAft>
                <a:spcPts val="0"/>
              </a:spcAft>
              <a:buClr>
                <a:srgbClr val="000000"/>
              </a:buClr>
              <a:buSzPts val="1100"/>
              <a:buFont typeface="Arial" panose="020B0604020202020204" pitchFamily="34" charset="0"/>
              <a:buNone/>
              <a:tabLst>
                <a:tab algn="l" pos="0"/>
              </a:tabLst>
            </a:pPr>
            <a:r>
              <a:rPr b="1" dirty="0" sz="1100" lang="en-US">
                <a:solidFill>
                  <a:srgbClr val="213163"/>
                </a:solidFill>
              </a:rPr>
              <a:t>Reference</a:t>
            </a:r>
            <a:endParaRPr dirty="0" sz="1100" lang="en-US"/>
          </a:p>
          <a:p>
            <a:pPr indent="-173736" marL="173736">
              <a:buFont typeface="Arial" panose="020B0604020202020204" pitchFamily="34" charset="0"/>
              <a:buChar char="•"/>
              <a:tabLst>
                <a:tab algn="l" pos="0"/>
              </a:tabLst>
            </a:pPr>
            <a:endParaRPr dirty="0" sz="1100" lang="en-IN" spc="-1"/>
          </a:p>
          <a:p>
            <a:pPr indent="-173736" marL="173736">
              <a:buFont typeface="Arial" panose="020B0604020202020204" pitchFamily="34" charset="0"/>
              <a:buChar char="•"/>
              <a:tabLst>
                <a:tab algn="l" pos="0"/>
              </a:tabLst>
            </a:pPr>
            <a:r>
              <a:rPr dirty="0" sz="1100" lang="en-IN" spc="-1"/>
              <a:t>These are the references for this session.</a:t>
            </a:r>
            <a:endParaRPr b="0" dirty="0" sz="1100" lang="en-IN" spc="-1" strike="noStrike">
              <a:latin typeface="Arial"/>
            </a:endParaRPr>
          </a:p>
        </p:txBody>
      </p:sp>
      <p:sp>
        <p:nvSpPr>
          <p:cNvPr id="104867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p:sp>
        <p:nvSpPr>
          <p:cNvPr id="1048678" name="PlaceHolder 1"/>
          <p:cNvSpPr>
            <a:spLocks noChangeAspect="1" noRot="1" noGrp="1"/>
          </p:cNvSpPr>
          <p:nvPr>
            <p:ph type="sldImg"/>
          </p:nvPr>
        </p:nvSpPr>
        <p:spPr>
          <a:xfrm>
            <a:off x="685800" y="1143000"/>
            <a:ext cx="5486400" cy="3086100"/>
          </a:xfrm>
          <a:prstGeom prst="rect"/>
        </p:spPr>
      </p:sp>
      <p:sp>
        <p:nvSpPr>
          <p:cNvPr id="104867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8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17</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57"/>
        <p:cNvGrpSpPr/>
        <p:nvPr/>
      </p:nvGrpSpPr>
      <p:grpSpPr>
        <a:xfrm>
          <a:off x="0" y="0"/>
          <a:ext cx="0" cy="0"/>
          <a:chOff x="0" y="0"/>
          <a:chExt cx="0" cy="0"/>
        </a:xfrm>
      </p:grpSpPr>
      <p:sp>
        <p:nvSpPr>
          <p:cNvPr id="1048595"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6"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57"/>
        <p:cNvGrpSpPr/>
        <p:nvPr/>
      </p:nvGrpSpPr>
      <p:grpSpPr>
        <a:xfrm>
          <a:off x="0" y="0"/>
          <a:ext cx="0" cy="0"/>
          <a:chOff x="0" y="0"/>
          <a:chExt cx="0" cy="0"/>
        </a:xfrm>
      </p:grpSpPr>
      <p:sp>
        <p:nvSpPr>
          <p:cNvPr id="104859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 name="Shape 57"/>
        <p:cNvGrpSpPr/>
        <p:nvPr/>
      </p:nvGrpSpPr>
      <p:grpSpPr>
        <a:xfrm>
          <a:off x="0" y="0"/>
          <a:ext cx="0" cy="0"/>
          <a:chOff x="0" y="0"/>
          <a:chExt cx="0" cy="0"/>
        </a:xfrm>
      </p:grpSpPr>
      <p:sp>
        <p:nvSpPr>
          <p:cNvPr id="104860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7"/>
        <p:cNvGrpSpPr/>
        <p:nvPr/>
      </p:nvGrpSpPr>
      <p:grpSpPr>
        <a:xfrm>
          <a:off x="0" y="0"/>
          <a:ext cx="0" cy="0"/>
          <a:chOff x="0" y="0"/>
          <a:chExt cx="0" cy="0"/>
        </a:xfrm>
      </p:grpSpPr>
      <p:sp>
        <p:nvSpPr>
          <p:cNvPr id="104860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57"/>
        <p:cNvGrpSpPr/>
        <p:nvPr/>
      </p:nvGrpSpPr>
      <p:grpSpPr>
        <a:xfrm>
          <a:off x="0" y="0"/>
          <a:ext cx="0" cy="0"/>
          <a:chOff x="0" y="0"/>
          <a:chExt cx="0" cy="0"/>
        </a:xfrm>
      </p:grpSpPr>
      <p:sp>
        <p:nvSpPr>
          <p:cNvPr id="1048614"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5"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7"/>
        <p:cNvGrpSpPr/>
        <p:nvPr/>
      </p:nvGrpSpPr>
      <p:grpSpPr>
        <a:xfrm>
          <a:off x="0" y="0"/>
          <a:ext cx="0" cy="0"/>
          <a:chOff x="0" y="0"/>
          <a:chExt cx="0" cy="0"/>
        </a:xfrm>
      </p:grpSpPr>
      <p:sp>
        <p:nvSpPr>
          <p:cNvPr id="1048619"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0"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23" name="PlaceHolder 1"/>
          <p:cNvSpPr>
            <a:spLocks noChangeAspect="1" noRot="1" noGrp="1"/>
          </p:cNvSpPr>
          <p:nvPr>
            <p:ph type="sldImg"/>
          </p:nvPr>
        </p:nvSpPr>
        <p:spPr>
          <a:xfrm>
            <a:off x="685800" y="1143000"/>
            <a:ext cx="5486400" cy="3086100"/>
          </a:xfrm>
          <a:prstGeom prst="rect"/>
        </p:spPr>
      </p:sp>
      <p:sp>
        <p:nvSpPr>
          <p:cNvPr id="104862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8</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27" name="PlaceHolder 1"/>
          <p:cNvSpPr>
            <a:spLocks noChangeAspect="1" noRot="1" noGrp="1"/>
          </p:cNvSpPr>
          <p:nvPr>
            <p:ph type="sldImg"/>
          </p:nvPr>
        </p:nvSpPr>
        <p:spPr>
          <a:xfrm>
            <a:off x="685800" y="1143000"/>
            <a:ext cx="5486400" cy="3086100"/>
          </a:xfrm>
          <a:prstGeom prst="rect"/>
        </p:spPr>
      </p:sp>
      <p:sp>
        <p:nvSpPr>
          <p:cNvPr id="1048628"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29"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8"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94" name="Shape 48"/>
        <p:cNvGrpSpPr/>
        <p:nvPr/>
      </p:nvGrpSpPr>
      <p:grpSpPr>
        <a:xfrm>
          <a:off x="0" y="0"/>
          <a:ext cx="0" cy="0"/>
          <a:chOff x="0" y="0"/>
          <a:chExt cx="0" cy="0"/>
        </a:xfrm>
      </p:grpSpPr>
      <p:sp>
        <p:nvSpPr>
          <p:cNvPr id="1048692"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91" name=""/>
        <p:cNvGrpSpPr/>
        <p:nvPr/>
      </p:nvGrpSpPr>
      <p:grpSpPr>
        <a:xfrm>
          <a:off x="0" y="0"/>
          <a:ext cx="0" cy="0"/>
          <a:chOff x="0" y="0"/>
          <a:chExt cx="0" cy="0"/>
        </a:xfrm>
      </p:grpSpPr>
      <p:sp>
        <p:nvSpPr>
          <p:cNvPr id="104868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8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25"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4/19/2024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2" name="Shape 20"/>
        <p:cNvGrpSpPr/>
        <p:nvPr/>
      </p:nvGrpSpPr>
      <p:grpSpPr>
        <a:xfrm>
          <a:off x="0" y="0"/>
          <a:ext cx="0" cy="0"/>
          <a:chOff x="0" y="0"/>
          <a:chExt cx="0" cy="0"/>
        </a:xfrm>
      </p:grpSpPr>
      <p:sp>
        <p:nvSpPr>
          <p:cNvPr id="1048686"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87"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8"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492" lvl="0" marL="457189">
              <a:lnSpc>
                <a:spcPct val="115000"/>
              </a:lnSpc>
              <a:spcBef>
                <a:spcPts val="0"/>
              </a:spcBef>
              <a:spcAft>
                <a:spcPts val="0"/>
              </a:spcAft>
              <a:buSzPts val="1400"/>
              <a:buChar char="●"/>
              <a:defRPr sz="14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89"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5" name="Shape 25"/>
        <p:cNvGrpSpPr/>
        <p:nvPr/>
      </p:nvGrpSpPr>
      <p:grpSpPr>
        <a:xfrm>
          <a:off x="0" y="0"/>
          <a:ext cx="0" cy="0"/>
          <a:chOff x="0" y="0"/>
          <a:chExt cx="0" cy="0"/>
        </a:xfrm>
      </p:grpSpPr>
      <p:sp>
        <p:nvSpPr>
          <p:cNvPr id="1048693"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4"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6" name="Shape 28"/>
        <p:cNvGrpSpPr/>
        <p:nvPr/>
      </p:nvGrpSpPr>
      <p:grpSpPr>
        <a:xfrm>
          <a:off x="0" y="0"/>
          <a:ext cx="0" cy="0"/>
          <a:chOff x="0" y="0"/>
          <a:chExt cx="0" cy="0"/>
        </a:xfrm>
      </p:grpSpPr>
      <p:sp>
        <p:nvSpPr>
          <p:cNvPr id="1048695"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96"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97"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97" name="Shape 20"/>
        <p:cNvGrpSpPr/>
        <p:nvPr/>
      </p:nvGrpSpPr>
      <p:grpSpPr>
        <a:xfrm>
          <a:off x="0" y="0"/>
          <a:ext cx="0" cy="0"/>
          <a:chOff x="0" y="0"/>
          <a:chExt cx="0" cy="0"/>
        </a:xfrm>
      </p:grpSpPr>
      <p:sp>
        <p:nvSpPr>
          <p:cNvPr id="1048698"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99"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0"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701"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90" name="Shape 28"/>
        <p:cNvGrpSpPr/>
        <p:nvPr/>
      </p:nvGrpSpPr>
      <p:grpSpPr>
        <a:xfrm>
          <a:off x="0" y="0"/>
          <a:ext cx="0" cy="0"/>
          <a:chOff x="0" y="0"/>
          <a:chExt cx="0" cy="0"/>
        </a:xfrm>
      </p:grpSpPr>
      <p:sp>
        <p:nvSpPr>
          <p:cNvPr id="1048681"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82"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83"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8" name="Shape 32"/>
        <p:cNvGrpSpPr/>
        <p:nvPr/>
      </p:nvGrpSpPr>
      <p:grpSpPr>
        <a:xfrm>
          <a:off x="0" y="0"/>
          <a:ext cx="0" cy="0"/>
          <a:chOff x="0" y="0"/>
          <a:chExt cx="0" cy="0"/>
        </a:xfrm>
      </p:grpSpPr>
      <p:sp>
        <p:nvSpPr>
          <p:cNvPr id="1048702"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703"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9" name="Shape 35"/>
        <p:cNvGrpSpPr/>
        <p:nvPr/>
      </p:nvGrpSpPr>
      <p:grpSpPr>
        <a:xfrm>
          <a:off x="0" y="0"/>
          <a:ext cx="0" cy="0"/>
          <a:chOff x="0" y="0"/>
          <a:chExt cx="0" cy="0"/>
        </a:xfrm>
      </p:grpSpPr>
      <p:sp>
        <p:nvSpPr>
          <p:cNvPr id="1048704"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706"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707"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708"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3" name="Shape 41"/>
        <p:cNvGrpSpPr/>
        <p:nvPr/>
      </p:nvGrpSpPr>
      <p:grpSpPr>
        <a:xfrm>
          <a:off x="0" y="0"/>
          <a:ext cx="0" cy="0"/>
          <a:chOff x="0" y="0"/>
          <a:chExt cx="0" cy="0"/>
        </a:xfrm>
      </p:grpSpPr>
      <p:sp>
        <p:nvSpPr>
          <p:cNvPr id="1048690"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91"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image" Target="../media/image1.png"/><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38554"/>
          </a:xfrm>
          <a:prstGeom prst="rect"/>
          <a:noFill/>
        </p:spPr>
        <p:txBody>
          <a:bodyPr rtlCol="0" wrap="square">
            <a:spAutoFit/>
          </a:bodyPr>
          <a:p>
            <a:r>
              <a:rPr b="1" dirty="0" sz="1600" lang="en-US">
                <a:solidFill>
                  <a:schemeClr val="bg1"/>
                </a:solidFill>
              </a:rPr>
              <a:t> Detecting Spam Emails</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3"/>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8.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hyperlink" Target="https://www.coursera.org/" TargetMode="External"/><Relationship Id="rId2" Type="http://schemas.openxmlformats.org/officeDocument/2006/relationships/hyperlink" Target="https://www.udacity.com/" TargetMode="External"/><Relationship Id="rId3" Type="http://schemas.openxmlformats.org/officeDocument/2006/relationships/hyperlink" Target="https://www.kaggle.com/learn" TargetMode="External"/><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8"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27695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IN">
                <a:solidFill>
                  <a:schemeClr val="bg1">
                    <a:lumMod val="95000"/>
                  </a:schemeClr>
                </a:solidFill>
              </a:rPr>
              <a:t> Detecting Spam Emails</a:t>
            </a:r>
            <a:endParaRPr b="1" dirty="0" sz="2000" lang="en-US">
              <a:solidFill>
                <a:schemeClr val="bg1">
                  <a:lumMod val="95000"/>
                </a:schemeClr>
              </a:solidFill>
            </a:endParaRPr>
          </a:p>
        </p:txBody>
      </p:sp>
      <p:sp>
        <p:nvSpPr>
          <p:cNvPr id="1048589" name="TextBox 26"/>
          <p:cNvSpPr txBox="1"/>
          <p:nvPr/>
        </p:nvSpPr>
        <p:spPr>
          <a:xfrm>
            <a:off x="1281240" y="4231479"/>
            <a:ext cx="5270699" cy="651460"/>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S. </a:t>
            </a:r>
            <a:r>
              <a:rPr dirty="0" sz="1100" lang="en-IN">
                <a:solidFill>
                  <a:schemeClr val="bg1"/>
                </a:solidFill>
              </a:rPr>
              <a:t>NANDHINI</a:t>
            </a:r>
            <a:endParaRPr dirty="0" sz="1100" lang="en-US">
              <a:solidFill>
                <a:schemeClr val="bg1"/>
              </a:solidFill>
            </a:endParaRPr>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                    au617721110</a:t>
            </a:r>
            <a:r>
              <a:rPr b="0" cap="none" dirty="0" sz="1100" i="0" lang="en-IN" strike="noStrike" u="none">
                <a:solidFill>
                  <a:schemeClr val="bg1"/>
                </a:solidFill>
                <a:latin typeface="Arial"/>
                <a:ea typeface="Arial"/>
                <a:cs typeface="Arial"/>
                <a:sym typeface="Arial"/>
              </a:rPr>
              <a:t>60</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Name:       GOVERNMENT COLLEGE OF ENGINEERING, </a:t>
            </a:r>
            <a:r>
              <a:rPr dirty="0" sz="1100" lang="en-US">
                <a:solidFill>
                  <a:schemeClr val="bg1"/>
                </a:solidFill>
              </a:rPr>
              <a:t>S</a:t>
            </a:r>
            <a:r>
              <a:rPr dirty="0" sz="1100" lang="en-US">
                <a:solidFill>
                  <a:schemeClr val="bg1"/>
                </a:solidFill>
              </a:rPr>
              <a:t>A</a:t>
            </a:r>
            <a:r>
              <a:rPr dirty="0" sz="1100" lang="en-US">
                <a:solidFill>
                  <a:schemeClr val="bg1"/>
                </a:solidFill>
              </a:rPr>
              <a:t>L</a:t>
            </a:r>
            <a:r>
              <a:rPr dirty="0" sz="1100" lang="en-US">
                <a:solidFill>
                  <a:schemeClr val="bg1"/>
                </a:solidFill>
              </a:rPr>
              <a:t>E</a:t>
            </a:r>
            <a:r>
              <a:rPr dirty="0" sz="1100" lang="en-US">
                <a:solidFill>
                  <a:schemeClr val="bg1"/>
                </a:solidFill>
              </a:rPr>
              <a:t>M</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30" name="Rectangle: Rounded Corners 18"/>
          <p:cNvSpPr/>
          <p:nvPr/>
        </p:nvSpPr>
        <p:spPr>
          <a:xfrm>
            <a:off x="6655429" y="361745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1" name="Rectangle: Rounded Corners 17"/>
          <p:cNvSpPr/>
          <p:nvPr/>
        </p:nvSpPr>
        <p:spPr>
          <a:xfrm>
            <a:off x="2215039" y="361917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2" name="Rectangle: Rounded Corners 16"/>
          <p:cNvSpPr/>
          <p:nvPr/>
        </p:nvSpPr>
        <p:spPr>
          <a:xfrm>
            <a:off x="6655429" y="308238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3" name="Rectangle: Rounded Corners 15"/>
          <p:cNvSpPr/>
          <p:nvPr/>
        </p:nvSpPr>
        <p:spPr>
          <a:xfrm>
            <a:off x="2215039" y="3087359"/>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4" name="Rectangle: Rounded Corners 14"/>
          <p:cNvSpPr/>
          <p:nvPr/>
        </p:nvSpPr>
        <p:spPr>
          <a:xfrm>
            <a:off x="6655429" y="2544968"/>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5" name="Rectangle: Rounded Corners 13"/>
          <p:cNvSpPr/>
          <p:nvPr/>
        </p:nvSpPr>
        <p:spPr>
          <a:xfrm>
            <a:off x="2206633" y="2543697"/>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6" name="Rectangle: Rounded Corners 12"/>
          <p:cNvSpPr/>
          <p:nvPr/>
        </p:nvSpPr>
        <p:spPr>
          <a:xfrm>
            <a:off x="6642091" y="2008145"/>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7" name="Rectangle: Rounded Corners 11"/>
          <p:cNvSpPr/>
          <p:nvPr/>
        </p:nvSpPr>
        <p:spPr>
          <a:xfrm>
            <a:off x="2206633" y="2012514"/>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8" name="Rectangle: Rounded Corners 10"/>
          <p:cNvSpPr/>
          <p:nvPr/>
        </p:nvSpPr>
        <p:spPr>
          <a:xfrm>
            <a:off x="6642091"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39" name="Rectangle: Rounded Corners 9"/>
          <p:cNvSpPr/>
          <p:nvPr/>
        </p:nvSpPr>
        <p:spPr>
          <a:xfrm>
            <a:off x="2206633" y="1476962"/>
            <a:ext cx="281940" cy="497603"/>
          </a:xfrm>
          <a:prstGeom prst="roundRect"/>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lang="en-US"/>
          </a:p>
        </p:txBody>
      </p:sp>
      <p:sp>
        <p:nvSpPr>
          <p:cNvPr id="1048640" name="Google Shape;61;g5fab984687_2_0"/>
          <p:cNvSpPr txBox="1"/>
          <p:nvPr/>
        </p:nvSpPr>
        <p:spPr>
          <a:xfrm>
            <a:off x="123208" y="571500"/>
            <a:ext cx="4448791" cy="430445"/>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41" name="Google Shape;62;g5fab984687_2_0"/>
          <p:cNvSpPr txBox="1"/>
          <p:nvPr/>
        </p:nvSpPr>
        <p:spPr>
          <a:xfrm>
            <a:off x="132397" y="1061211"/>
            <a:ext cx="4386264" cy="502671"/>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spcAft>
                <a:spcPts val="800"/>
              </a:spcAft>
              <a:buClr>
                <a:srgbClr val="213163"/>
              </a:buClr>
            </a:pPr>
            <a:r>
              <a:rPr b="1" dirty="0" lang="en-US"/>
              <a:t>Dataset Description:</a:t>
            </a:r>
          </a:p>
        </p:txBody>
      </p:sp>
      <p:sp>
        <p:nvSpPr>
          <p:cNvPr id="1048642" name="Rectangle: Rounded Corners 4"/>
          <p:cNvSpPr/>
          <p:nvPr/>
        </p:nvSpPr>
        <p:spPr>
          <a:xfrm>
            <a:off x="2257422" y="1510542"/>
            <a:ext cx="4629151" cy="430445"/>
          </a:xfrm>
          <a:prstGeom prst="roundRect"/>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The dataset contains set of Emails.</a:t>
            </a:r>
          </a:p>
        </p:txBody>
      </p:sp>
      <p:sp>
        <p:nvSpPr>
          <p:cNvPr id="1048643" name="Rectangle: Rounded Corners 5"/>
          <p:cNvSpPr/>
          <p:nvPr/>
        </p:nvSpPr>
        <p:spPr>
          <a:xfrm>
            <a:off x="2257422" y="2046094"/>
            <a:ext cx="4629151" cy="430445"/>
          </a:xfrm>
          <a:prstGeom prst="roundRect"/>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Size of dataset is </a:t>
            </a:r>
            <a:r>
              <a:rPr dirty="0" lang="en-US" spc="1">
                <a:solidFill>
                  <a:schemeClr val="tx1"/>
                </a:solidFill>
                <a:latin typeface="IBM Plex Sans"/>
              </a:rPr>
              <a:t>5572 rows</a:t>
            </a:r>
            <a:endParaRPr dirty="0" sz="1400" lang="en-US" spc="1">
              <a:solidFill>
                <a:schemeClr val="tx1"/>
              </a:solidFill>
              <a:latin typeface="IBM Plex Sans"/>
            </a:endParaRPr>
          </a:p>
        </p:txBody>
      </p:sp>
      <p:sp>
        <p:nvSpPr>
          <p:cNvPr id="1048644" name="Rectangle: Rounded Corners 6"/>
          <p:cNvSpPr/>
          <p:nvPr/>
        </p:nvSpPr>
        <p:spPr>
          <a:xfrm>
            <a:off x="2257422" y="2581647"/>
            <a:ext cx="4629151" cy="430445"/>
          </a:xfrm>
          <a:prstGeom prst="roundRect"/>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Categorized into two classes</a:t>
            </a:r>
          </a:p>
        </p:txBody>
      </p:sp>
      <p:sp>
        <p:nvSpPr>
          <p:cNvPr id="1048645" name="Rectangle: Rounded Corners 7"/>
          <p:cNvSpPr/>
          <p:nvPr/>
        </p:nvSpPr>
        <p:spPr>
          <a:xfrm>
            <a:off x="2257422" y="3117199"/>
            <a:ext cx="4629151" cy="430445"/>
          </a:xfrm>
          <a:prstGeom prst="roundRect"/>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Spam, Ham</a:t>
            </a:r>
          </a:p>
        </p:txBody>
      </p:sp>
      <p:sp>
        <p:nvSpPr>
          <p:cNvPr id="1048646" name="Rectangle: Rounded Corners 8"/>
          <p:cNvSpPr/>
          <p:nvPr/>
        </p:nvSpPr>
        <p:spPr>
          <a:xfrm>
            <a:off x="2257422" y="3652752"/>
            <a:ext cx="4629151" cy="430445"/>
          </a:xfrm>
          <a:prstGeom prst="roundRect"/>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dirty="0" sz="1400" lang="en-US" spc="1">
                <a:solidFill>
                  <a:schemeClr val="tx1"/>
                </a:solidFill>
                <a:latin typeface="IBM Plex Sans"/>
              </a:rPr>
              <a:t>Each class has around </a:t>
            </a:r>
            <a:r>
              <a:rPr dirty="0" lang="en-US" spc="1">
                <a:solidFill>
                  <a:schemeClr val="tx1"/>
                </a:solidFill>
                <a:latin typeface="IBM Plex Sans"/>
              </a:rPr>
              <a:t>2780 sentences</a:t>
            </a:r>
            <a:endParaRPr dirty="0" sz="1400" lang="en-US" spc="1">
              <a:solidFill>
                <a:schemeClr val="tx1"/>
              </a:solidFill>
              <a:latin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50" name="Google Shape;61;g5fab984687_2_0"/>
          <p:cNvSpPr txBox="1"/>
          <p:nvPr/>
        </p:nvSpPr>
        <p:spPr>
          <a:xfrm>
            <a:off x="123209"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Model Development &amp; Algorithm</a:t>
            </a:r>
          </a:p>
        </p:txBody>
      </p:sp>
      <p:sp>
        <p:nvSpPr>
          <p:cNvPr id="1048651" name="Google Shape;62;g5fab984687_2_0"/>
          <p:cNvSpPr txBox="1"/>
          <p:nvPr/>
        </p:nvSpPr>
        <p:spPr>
          <a:xfrm>
            <a:off x="123208" y="1478492"/>
            <a:ext cx="7557752" cy="2985402"/>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r>
              <a:rPr b="0" dirty="0" i="0" lang="en-IN">
                <a:solidFill>
                  <a:schemeClr val="tx1"/>
                </a:solidFill>
                <a:effectLst/>
                <a:latin typeface="Söhne"/>
              </a:rPr>
              <a:t>Algorithm:</a:t>
            </a:r>
          </a:p>
          <a:p>
            <a:pPr algn="l">
              <a:buFont typeface="+mj-lt"/>
              <a:buAutoNum type="arabicPeriod"/>
            </a:pPr>
            <a:r>
              <a:rPr b="1" dirty="0" i="0" lang="en-IN">
                <a:solidFill>
                  <a:schemeClr val="tx1"/>
                </a:solidFill>
                <a:effectLst/>
                <a:latin typeface="Söhne"/>
              </a:rPr>
              <a:t>Input:</a:t>
            </a:r>
            <a:r>
              <a:rPr b="0" dirty="0" i="0" lang="en-IN">
                <a:solidFill>
                  <a:schemeClr val="tx1"/>
                </a:solidFill>
                <a:effectLst/>
                <a:latin typeface="Söhne"/>
              </a:rPr>
              <a:t> Email text data</a:t>
            </a:r>
          </a:p>
          <a:p>
            <a:pPr algn="l">
              <a:buFont typeface="+mj-lt"/>
              <a:buAutoNum type="arabicPeriod"/>
            </a:pPr>
            <a:r>
              <a:rPr b="1" dirty="0" i="0" lang="en-IN">
                <a:solidFill>
                  <a:schemeClr val="tx1"/>
                </a:solidFill>
                <a:effectLst/>
                <a:latin typeface="Söhne"/>
              </a:rPr>
              <a:t>Output:</a:t>
            </a:r>
            <a:r>
              <a:rPr b="0" dirty="0" i="0" lang="en-IN">
                <a:solidFill>
                  <a:schemeClr val="tx1"/>
                </a:solidFill>
                <a:effectLst/>
                <a:latin typeface="Söhne"/>
              </a:rPr>
              <a:t> Spam or non-spam (ham) classification</a:t>
            </a:r>
          </a:p>
          <a:p>
            <a:pPr algn="l"/>
            <a:r>
              <a:rPr b="0" dirty="0" i="0" lang="en-IN">
                <a:solidFill>
                  <a:schemeClr val="tx1"/>
                </a:solidFill>
                <a:effectLst/>
                <a:latin typeface="Söhne"/>
              </a:rPr>
              <a:t>Algorithm Steps:</a:t>
            </a:r>
          </a:p>
          <a:p>
            <a:pPr algn="l">
              <a:buFont typeface="Arial" panose="020B0604020202020204" pitchFamily="34" charset="0"/>
              <a:buChar char="•"/>
            </a:pPr>
            <a:r>
              <a:rPr b="0" dirty="0" i="0" lang="en-IN">
                <a:solidFill>
                  <a:schemeClr val="tx1"/>
                </a:solidFill>
                <a:effectLst/>
                <a:latin typeface="Söhne"/>
              </a:rPr>
              <a:t>Preprocess the email text data (e.g., remove stop words, tokenize).</a:t>
            </a:r>
          </a:p>
          <a:p>
            <a:pPr algn="l">
              <a:buFont typeface="Arial" panose="020B0604020202020204" pitchFamily="34" charset="0"/>
              <a:buChar char="•"/>
            </a:pPr>
            <a:r>
              <a:rPr b="0" dirty="0" i="0" lang="en-IN">
                <a:solidFill>
                  <a:schemeClr val="tx1"/>
                </a:solidFill>
                <a:effectLst/>
                <a:latin typeface="Söhne"/>
              </a:rPr>
              <a:t>Extract features from the pre-processed text data (e.g., TF-IDF, N-grams).</a:t>
            </a:r>
          </a:p>
          <a:p>
            <a:pPr algn="l">
              <a:buFont typeface="Arial" panose="020B0604020202020204" pitchFamily="34" charset="0"/>
              <a:buChar char="•"/>
            </a:pPr>
            <a:r>
              <a:rPr b="0" dirty="0" i="0" lang="en-IN">
                <a:solidFill>
                  <a:schemeClr val="tx1"/>
                </a:solidFill>
                <a:effectLst/>
                <a:latin typeface="Söhne"/>
              </a:rPr>
              <a:t>Train a machine learning model on the extracted features (e.g., logistic regression, SVM, naive Bayes).</a:t>
            </a:r>
          </a:p>
          <a:p>
            <a:pPr algn="l">
              <a:buFont typeface="Arial" panose="020B0604020202020204" pitchFamily="34" charset="0"/>
              <a:buChar char="•"/>
            </a:pPr>
            <a:r>
              <a:rPr b="0" dirty="0" i="0" lang="en-IN">
                <a:solidFill>
                  <a:schemeClr val="tx1"/>
                </a:solidFill>
                <a:effectLst/>
                <a:latin typeface="Söhne"/>
              </a:rPr>
              <a:t>Evaluate the trained model on a test dataset using metrics such as accuracy, precision, recall, and F1 score.</a:t>
            </a:r>
          </a:p>
          <a:p>
            <a:pPr algn="l">
              <a:buFont typeface="Arial" panose="020B0604020202020204" pitchFamily="34" charset="0"/>
              <a:buChar char="•"/>
            </a:pPr>
            <a:r>
              <a:rPr b="0" dirty="0" i="0" lang="en-IN">
                <a:solidFill>
                  <a:schemeClr val="tx1"/>
                </a:solidFill>
                <a:effectLst/>
                <a:latin typeface="Söhne"/>
              </a:rPr>
              <a:t>Fine-tune the model by experimenting with different preprocessing techniques, feature extraction methods, and model parameters to improve performance.</a:t>
            </a:r>
          </a:p>
          <a:p>
            <a:pPr algn="l">
              <a:buFont typeface="Arial" panose="020B0604020202020204" pitchFamily="34" charset="0"/>
              <a:buChar char="•"/>
            </a:pPr>
            <a:r>
              <a:rPr b="0" dirty="0" i="0" lang="en-IN">
                <a:solidFill>
                  <a:schemeClr val="tx1"/>
                </a:solidFill>
                <a:effectLst/>
                <a:latin typeface="Söhne"/>
              </a:rPr>
              <a:t>Deploy the trained model as a spam detection system for real-world use.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55"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pic>
        <p:nvPicPr>
          <p:cNvPr id="2097167" name="Picture 6"/>
          <p:cNvPicPr>
            <a:picLocks noChangeAspect="1"/>
          </p:cNvPicPr>
          <p:nvPr/>
        </p:nvPicPr>
        <p:blipFill rotWithShape="1">
          <a:blip xmlns:r="http://schemas.openxmlformats.org/officeDocument/2006/relationships" r:embed="rId1"/>
          <a:srcRect l="4876" t="45986" r="15785" b="8908"/>
          <a:stretch>
            <a:fillRect/>
          </a:stretch>
        </p:blipFill>
        <p:spPr>
          <a:xfrm>
            <a:off x="642347" y="1411746"/>
            <a:ext cx="7254744" cy="2850416"/>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p:sp>
        <p:nvSpPr>
          <p:cNvPr id="1048659"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Future Scope</a:t>
            </a:r>
          </a:p>
        </p:txBody>
      </p:sp>
      <p:sp>
        <p:nvSpPr>
          <p:cNvPr id="1048660" name="Google Shape;62;g5fab984687_2_0"/>
          <p:cNvSpPr txBox="1"/>
          <p:nvPr/>
        </p:nvSpPr>
        <p:spPr>
          <a:xfrm>
            <a:off x="185737" y="1061211"/>
            <a:ext cx="4386264" cy="341629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l">
              <a:buFont typeface="+mj-lt"/>
              <a:buAutoNum type="arabicPeriod"/>
            </a:pPr>
            <a:r>
              <a:rPr b="1" dirty="0" i="0" lang="en-US">
                <a:solidFill>
                  <a:schemeClr val="tx1"/>
                </a:solidFill>
                <a:effectLst/>
                <a:latin typeface="Söhne"/>
              </a:rPr>
              <a:t>Advanced Machine Learning Techniques:</a:t>
            </a:r>
            <a:r>
              <a:rPr b="0" dirty="0" i="0" lang="en-US">
                <a:solidFill>
                  <a:schemeClr val="tx1"/>
                </a:solidFill>
                <a:effectLst/>
                <a:latin typeface="Söhne"/>
              </a:rPr>
              <a:t> Explore advanced machine learning techniques such as deep learning, ensemble methods, and natural language processing (NLP) to improve the accuracy and efficiency of spam email detection.</a:t>
            </a:r>
          </a:p>
          <a:p>
            <a:pPr algn="l">
              <a:buFont typeface="+mj-lt"/>
              <a:buAutoNum type="arabicPeriod"/>
            </a:pPr>
            <a:r>
              <a:rPr b="1" dirty="0" i="0" lang="en-US">
                <a:solidFill>
                  <a:schemeClr val="tx1"/>
                </a:solidFill>
                <a:effectLst/>
                <a:latin typeface="Söhne"/>
              </a:rPr>
              <a:t>Real-Time Detection:</a:t>
            </a:r>
            <a:r>
              <a:rPr b="0" dirty="0" i="0" lang="en-US">
                <a:solidFill>
                  <a:schemeClr val="tx1"/>
                </a:solidFill>
                <a:effectLst/>
                <a:latin typeface="Söhne"/>
              </a:rPr>
              <a:t> Develop real-time spam detection systems that can quickly identify and filter out spam emails as they are received, providing users with immediate protection.</a:t>
            </a:r>
          </a:p>
          <a:p>
            <a:pPr algn="l">
              <a:buFont typeface="+mj-lt"/>
              <a:buAutoNum type="arabicPeriod"/>
            </a:pPr>
            <a:r>
              <a:rPr b="1" dirty="0" i="0" lang="en-US">
                <a:solidFill>
                  <a:schemeClr val="tx1"/>
                </a:solidFill>
                <a:effectLst/>
                <a:latin typeface="Söhne"/>
              </a:rPr>
              <a:t>User Feedback Integration:</a:t>
            </a:r>
            <a:r>
              <a:rPr b="0" dirty="0" i="0" lang="en-US">
                <a:solidFill>
                  <a:schemeClr val="tx1"/>
                </a:solidFill>
                <a:effectLst/>
                <a:latin typeface="Söhne"/>
              </a:rPr>
              <a:t> Incorporate user feedback into the spam detection system to continuously improve its performance and adapt to new spamming techniques.</a:t>
            </a:r>
          </a:p>
          <a:p>
            <a:pPr algn="l">
              <a:buFont typeface="+mj-lt"/>
              <a:buAutoNum type="arabicPeriod"/>
            </a:pPr>
            <a:r>
              <a:rPr b="1" dirty="0" i="0" lang="en-US">
                <a:solidFill>
                  <a:schemeClr val="tx1"/>
                </a:solidFill>
                <a:effectLst/>
                <a:latin typeface="Söhne"/>
              </a:rPr>
              <a:t>Multimodal Detection:</a:t>
            </a:r>
            <a:r>
              <a:rPr b="0" dirty="0" i="0" lang="en-US">
                <a:solidFill>
                  <a:schemeClr val="tx1"/>
                </a:solidFill>
                <a:effectLst/>
                <a:latin typeface="Söhne"/>
              </a:rPr>
              <a:t> Combine text-based features with other modalities such as images and metadata to improve the detection of sophisticated spam emails.</a:t>
            </a:r>
          </a:p>
        </p:txBody>
      </p:sp>
      <p:pic>
        <p:nvPicPr>
          <p:cNvPr id="2097168" name="Picture 2" descr="Abstract background with futuristic elements"/>
          <p:cNvPicPr>
            <a:picLocks noChangeAspect="1" noChangeArrowheads="1"/>
          </p:cNvPicPr>
          <p:nvPr/>
        </p:nvPicPr>
        <p:blipFill>
          <a:blip xmlns:r="http://schemas.openxmlformats.org/officeDocument/2006/relationships" r:embed="rId1"/>
          <a:srcRect/>
          <a:stretch>
            <a:fillRect/>
          </a:stretch>
        </p:blipFill>
        <p:spPr bwMode="auto">
          <a:xfrm>
            <a:off x="4792980" y="1070342"/>
            <a:ext cx="4045195" cy="2694642"/>
          </a:xfrm>
          <a:prstGeom prst="rect"/>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64"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Video of the Project</a:t>
            </a:r>
          </a:p>
        </p:txBody>
      </p:sp>
      <p:pic>
        <p:nvPicPr>
          <p:cNvPr id="2097169" name="NM..">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a:off x="1129774" y="1073286"/>
            <a:ext cx="6884450" cy="3628679"/>
          </a:xfrm>
          <a:prstGeom prst="rect"/>
        </p:spPr>
      </p:pic>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p:cTn dur="43886" fill="hold" id="6"/>
                                        <p:tgtEl>
                                          <p:spTgt spid="209716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display="0" fill="hold" id="7">
                  <p:stCondLst>
                    <p:cond delay="indefinite"/>
                  </p:stCondLst>
                </p:cTn>
                <p:tgtEl>
                  <p:spTgt spid="2097169"/>
                </p:tgtEl>
              </p:cMediaNode>
            </p:video>
            <p:seq concurrent="1" nextAc="seek">
              <p:cTn evtFilter="cancelBubble" fill="hold" id="8" nodeType="interactiveSeq" restart="whenNotActive">
                <p:stCondLst>
                  <p:cond evt="onClick" delay="0">
                    <p:tgtEl>
                      <p:spTgt spid="2097169"/>
                    </p:tgtEl>
                  </p:cond>
                </p:stCondLst>
                <p:endSync evt="end" delay="0">
                  <p:rtn val="all"/>
                </p:endSync>
                <p:childTnLst>
                  <p:par>
                    <p:cTn fill="hold" id="9">
                      <p:stCondLst>
                        <p:cond delay="0"/>
                      </p:stCondLst>
                      <p:childTnLst>
                        <p:par>
                          <p:cTn fill="hold" id="10">
                            <p:stCondLst>
                              <p:cond delay="0"/>
                            </p:stCondLst>
                            <p:childTnLst>
                              <p:par>
                                <p:cTn fill="hold" id="11" nodeType="clickEffect" presetClass="mediacall" presetID="2" presetSubtype="0">
                                  <p:stCondLst>
                                    <p:cond delay="0"/>
                                  </p:stCondLst>
                                  <p:childTnLst>
                                    <p:cmd type="call" cmd="togglePause">
                                      <p:cBhvr>
                                        <p:cTn dur="1" fill="hold" id="12"/>
                                        <p:tgtEl>
                                          <p:spTgt spid="2097169"/>
                                        </p:tgtEl>
                                      </p:cBhvr>
                                    </p:cmd>
                                  </p:childTnLst>
                                </p:cTn>
                              </p:par>
                            </p:childTnLst>
                          </p:cTn>
                        </p:par>
                      </p:childTnLst>
                    </p:cTn>
                  </p:par>
                </p:childTnLst>
              </p:cTn>
              <p:nextCondLst>
                <p:cond evt="onClick" delay="0">
                  <p:tgtEl>
                    <p:spTgt spid="209716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p:sp>
        <p:nvSpPr>
          <p:cNvPr id="1048668"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69" name="Google Shape;62;g5fab984687_2_0"/>
          <p:cNvSpPr txBox="1"/>
          <p:nvPr/>
        </p:nvSpPr>
        <p:spPr>
          <a:xfrm>
            <a:off x="185737" y="1061211"/>
            <a:ext cx="4386264" cy="3621474"/>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indent="-173736" marL="173736">
              <a:spcAft>
                <a:spcPts val="800"/>
              </a:spcAft>
              <a:buClr>
                <a:srgbClr val="213163"/>
              </a:buClr>
              <a:buFont typeface="Arial" panose="020B0604020202020204" pitchFamily="34" charset="0"/>
              <a:buChar char="•"/>
            </a:pPr>
            <a:r>
              <a:rPr b="0" dirty="0" i="0" lang="en-US">
                <a:solidFill>
                  <a:schemeClr val="tx1"/>
                </a:solidFill>
                <a:effectLst/>
                <a:latin typeface="Söhne"/>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dirty="0" lang="en-US">
              <a:solidFill>
                <a:schemeClr val="tx1"/>
              </a:solidFill>
            </a:endParaRPr>
          </a:p>
        </p:txBody>
      </p:sp>
      <p:pic>
        <p:nvPicPr>
          <p:cNvPr id="2097170"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84" name="Shape 60"/>
        <p:cNvGrpSpPr/>
        <p:nvPr/>
      </p:nvGrpSpPr>
      <p:grpSpPr>
        <a:xfrm>
          <a:off x="0" y="0"/>
          <a:ext cx="0" cy="0"/>
          <a:chOff x="0" y="0"/>
          <a:chExt cx="0" cy="0"/>
        </a:xfrm>
      </p:grpSpPr>
      <p:sp>
        <p:nvSpPr>
          <p:cNvPr id="1048673" name="TextBox 2"/>
          <p:cNvSpPr txBox="1"/>
          <p:nvPr/>
        </p:nvSpPr>
        <p:spPr>
          <a:xfrm>
            <a:off x="134935" y="1052956"/>
            <a:ext cx="8734745" cy="1261884"/>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1"/>
              </a:rPr>
              <a:t>https://www.coursera.org/</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2"/>
              </a:rPr>
              <a:t>https://www.udacity.com/</a:t>
            </a:r>
            <a:endParaRPr dirty="0" lang="en-US">
              <a:solidFill>
                <a:srgbClr val="0000FF"/>
              </a:solidFill>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hlinkClick r:id="rId3"/>
              </a:rPr>
              <a:t>https://www.kaggle.com/learn</a:t>
            </a:r>
            <a:endParaRPr b="0" dirty="0" i="0" lang="en-US">
              <a:solidFill>
                <a:srgbClr val="0000FF"/>
              </a:solidFill>
              <a:effectLst/>
            </a:endParaRPr>
          </a:p>
          <a:p>
            <a:pPr algn="l" fontAlgn="base" indent="-173736" marL="173736" rtl="0">
              <a:spcAft>
                <a:spcPts val="800"/>
              </a:spcAft>
              <a:buClr>
                <a:srgbClr val="213163"/>
              </a:buClr>
              <a:buFont typeface="Arial" panose="020B0604020202020204" pitchFamily="34" charset="0"/>
              <a:buChar char="•"/>
            </a:pPr>
            <a:r>
              <a:rPr b="0" dirty="0" i="0" lang="en-US">
                <a:solidFill>
                  <a:srgbClr val="0000FF"/>
                </a:solidFill>
                <a:effectLst/>
              </a:rPr>
              <a:t>https://codelabs.developers.google.com/</a:t>
            </a:r>
          </a:p>
        </p:txBody>
      </p:sp>
      <p:sp>
        <p:nvSpPr>
          <p:cNvPr id="1048674"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Reference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p:sp>
        <p:nvSpPr>
          <p:cNvPr id="1048677"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Shape 60"/>
        <p:cNvGrpSpPr/>
        <p:nvPr/>
      </p:nvGrpSpPr>
      <p:grpSpPr>
        <a:xfrm>
          <a:off x="0" y="0"/>
          <a:ext cx="0" cy="0"/>
          <a:chOff x="0" y="0"/>
          <a:chExt cx="0" cy="0"/>
        </a:xfrm>
      </p:grpSpPr>
      <p:sp>
        <p:nvSpPr>
          <p:cNvPr id="1048594" name="TextBox 2"/>
          <p:cNvSpPr txBox="1"/>
          <p:nvPr/>
        </p:nvSpPr>
        <p:spPr>
          <a:xfrm>
            <a:off x="904970" y="2279362"/>
            <a:ext cx="7273599" cy="5613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Shape 60"/>
        <p:cNvGrpSpPr/>
        <p:nvPr/>
      </p:nvGrpSpPr>
      <p:grpSpPr>
        <a:xfrm>
          <a:off x="0" y="0"/>
          <a:ext cx="0" cy="0"/>
          <a:chOff x="0" y="0"/>
          <a:chExt cx="0" cy="0"/>
        </a:xfrm>
      </p:grpSpPr>
      <p:sp>
        <p:nvSpPr>
          <p:cNvPr id="1048597"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8" name="Google Shape;62;g5fab984687_2_0"/>
          <p:cNvSpPr txBox="1">
            <a:spLocks noGrp="1"/>
          </p:cNvSpPr>
          <p:nvPr>
            <p:ph type="body" idx="4294967295"/>
          </p:nvPr>
        </p:nvSpPr>
        <p:spPr>
          <a:xfrm>
            <a:off x="126468" y="1054419"/>
            <a:ext cx="4594388" cy="2824450"/>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a:t>Aims, Objective &amp; Proposed System/Solution </a:t>
            </a:r>
          </a:p>
          <a:p>
            <a:pPr indent="-173736" marL="173736">
              <a:spcAft>
                <a:spcPts val="800"/>
              </a:spcAft>
              <a:buClr>
                <a:srgbClr val="213163"/>
              </a:buClr>
              <a:buFont typeface="Arial" panose="020B0604020202020204" pitchFamily="34" charset="0"/>
              <a:buChar char="•"/>
            </a:pPr>
            <a:r>
              <a:rPr dirty="0" lang="en-US"/>
              <a:t>System Deployment Approach</a:t>
            </a:r>
          </a:p>
          <a:p>
            <a:pPr indent="-173736" marL="173736">
              <a:spcAft>
                <a:spcPts val="800"/>
              </a:spcAft>
              <a:buClr>
                <a:srgbClr val="213163"/>
              </a:buClr>
              <a:buFont typeface="Arial" panose="020B0604020202020204" pitchFamily="34" charset="0"/>
              <a:buChar char="•"/>
            </a:pPr>
            <a:r>
              <a:rPr dirty="0" lang="en-US"/>
              <a:t>Model Development &amp; Algorithm</a:t>
            </a:r>
          </a:p>
          <a:p>
            <a:pPr indent="-173736" marL="173736">
              <a:spcAft>
                <a:spcPts val="800"/>
              </a:spcAft>
              <a:buClr>
                <a:srgbClr val="213163"/>
              </a:buClr>
              <a:buFont typeface="Arial" panose="020B0604020202020204" pitchFamily="34" charset="0"/>
              <a:buChar char="•"/>
            </a:pPr>
            <a:r>
              <a:rPr dirty="0" lang="en-US"/>
              <a:t>Future Scope</a:t>
            </a:r>
          </a:p>
          <a:p>
            <a:pPr indent="-173736" marL="173736">
              <a:spcAft>
                <a:spcPts val="800"/>
              </a:spcAft>
              <a:buClr>
                <a:srgbClr val="213163"/>
              </a:buClr>
              <a:buFont typeface="Arial" panose="020B0604020202020204" pitchFamily="34" charset="0"/>
              <a:buChar char="•"/>
            </a:pPr>
            <a:r>
              <a:rPr dirty="0" lang="en-US"/>
              <a:t>Video of the Project</a:t>
            </a:r>
          </a:p>
          <a:p>
            <a:pPr indent="-173736" marL="173736">
              <a:spcAft>
                <a:spcPts val="800"/>
              </a:spcAft>
              <a:buClr>
                <a:srgbClr val="213163"/>
              </a:buClr>
              <a:buFont typeface="Arial" panose="020B0604020202020204" pitchFamily="34" charset="0"/>
              <a:buChar char="•"/>
            </a:pPr>
            <a:r>
              <a:rPr dirty="0" lang="en-US"/>
              <a:t>Conclusion</a:t>
            </a:r>
          </a:p>
          <a:p>
            <a:pPr indent="-173736" marL="173736">
              <a:spcAft>
                <a:spcPts val="800"/>
              </a:spcAft>
              <a:buClr>
                <a:srgbClr val="213163"/>
              </a:buClr>
              <a:buFont typeface="Arial" panose="020B0604020202020204" pitchFamily="34" charset="0"/>
              <a:buChar char="•"/>
            </a:pPr>
            <a:r>
              <a:rPr dirty="0" lang="en-US"/>
              <a:t>Reference</a:t>
            </a:r>
          </a:p>
        </p:txBody>
      </p:sp>
      <p:pic>
        <p:nvPicPr>
          <p:cNvPr id="2097159" name="Picture 3"/>
          <p:cNvPicPr>
            <a:picLocks noChangeAspect="1"/>
          </p:cNvPicPr>
          <p:nvPr/>
        </p:nvPicPr>
        <p:blipFill>
          <a:blip xmlns:r="http://schemas.openxmlformats.org/officeDocument/2006/relationships" r:embed="rId1"/>
          <a:stretch>
            <a:fillRect/>
          </a:stretch>
        </p:blipFill>
        <p:spPr>
          <a:xfrm>
            <a:off x="5413790" y="1047750"/>
            <a:ext cx="3194940" cy="3194940"/>
          </a:xfrm>
          <a:prstGeom prst="rect"/>
          <a:effectLst>
            <a:outerShdw algn="t" blurRad="50800" dir="5400000" dist="38100"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Shape 60"/>
        <p:cNvGrpSpPr/>
        <p:nvPr/>
      </p:nvGrpSpPr>
      <p:grpSpPr>
        <a:xfrm>
          <a:off x="0" y="0"/>
          <a:ext cx="0" cy="0"/>
          <a:chOff x="0" y="0"/>
          <a:chExt cx="0" cy="0"/>
        </a:xfrm>
      </p:grpSpPr>
      <p:sp>
        <p:nvSpPr>
          <p:cNvPr id="104860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2" name="TextBox 2"/>
          <p:cNvSpPr txBox="1"/>
          <p:nvPr/>
        </p:nvSpPr>
        <p:spPr>
          <a:xfrm>
            <a:off x="134935" y="1059838"/>
            <a:ext cx="4437065" cy="21234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chemeClr val="tx1"/>
                </a:solidFill>
                <a:effectLst/>
                <a:latin typeface="Söhne"/>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endParaRPr b="0" dirty="0" i="0" lang="en-US">
              <a:solidFill>
                <a:schemeClr val="tx1"/>
              </a:solidFill>
              <a:effectLst/>
            </a:endParaRPr>
          </a:p>
        </p:txBody>
      </p:sp>
      <p:sp>
        <p:nvSpPr>
          <p:cNvPr id="104860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6"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9" name="Shape 60"/>
        <p:cNvGrpSpPr/>
        <p:nvPr/>
      </p:nvGrpSpPr>
      <p:grpSpPr>
        <a:xfrm>
          <a:off x="0" y="0"/>
          <a:ext cx="0" cy="0"/>
          <a:chOff x="0" y="0"/>
          <a:chExt cx="0" cy="0"/>
        </a:xfrm>
      </p:grpSpPr>
      <p:sp>
        <p:nvSpPr>
          <p:cNvPr id="104860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7" name="TextBox 2"/>
          <p:cNvSpPr txBox="1"/>
          <p:nvPr/>
        </p:nvSpPr>
        <p:spPr>
          <a:xfrm>
            <a:off x="134935" y="1059838"/>
            <a:ext cx="4437065" cy="1107441"/>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chemeClr val="tx1"/>
                </a:solidFill>
                <a:effectLst/>
                <a:latin typeface="Nunito" panose="020F0502020204030204" pitchFamily="2" charset="0"/>
              </a:rPr>
              <a:t>Detecting Spam Emails Using TensorFlow. Implement and build a deep-learning model for Spam Detection. The model we will try to implement will be a Classifier, which would give binary outputs- either spam or ham.</a:t>
            </a:r>
            <a:endParaRPr dirty="0" lang="en-US">
              <a:solidFill>
                <a:schemeClr val="tx1"/>
              </a:solidFill>
            </a:endParaRPr>
          </a:p>
        </p:txBody>
      </p:sp>
      <p:sp>
        <p:nvSpPr>
          <p:cNvPr id="1048608"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50"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3" name="Shape 60"/>
        <p:cNvGrpSpPr/>
        <p:nvPr/>
      </p:nvGrpSpPr>
      <p:grpSpPr>
        <a:xfrm>
          <a:off x="0" y="0"/>
          <a:ext cx="0" cy="0"/>
          <a:chOff x="0" y="0"/>
          <a:chExt cx="0" cy="0"/>
        </a:xfrm>
      </p:grpSpPr>
      <p:sp>
        <p:nvSpPr>
          <p:cNvPr id="1048611"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2" name="TextBox 2"/>
          <p:cNvSpPr txBox="1"/>
          <p:nvPr/>
        </p:nvSpPr>
        <p:spPr>
          <a:xfrm>
            <a:off x="134935" y="1059838"/>
            <a:ext cx="8589965" cy="904239"/>
          </a:xfrm>
          <a:prstGeom prst="rect"/>
          <a:noFill/>
        </p:spPr>
        <p:txBody>
          <a:bodyPr anchor="t" bIns="45720" lIns="91440" rIns="91440" tIns="45720" wrap="square">
            <a:spAutoFit/>
          </a:bodyPr>
          <a:p>
            <a:pPr algn="l" fontAlgn="base" rtl="0">
              <a:spcAft>
                <a:spcPts val="800"/>
              </a:spcAft>
              <a:buClr>
                <a:srgbClr val="213163"/>
              </a:buClr>
            </a:pPr>
            <a:r>
              <a:rPr b="1" dirty="0" i="0" lang="en-US">
                <a:solidFill>
                  <a:schemeClr val="tx1"/>
                </a:solidFill>
                <a:effectLst/>
              </a:rPr>
              <a:t>Aim: </a:t>
            </a:r>
            <a:r>
              <a:rPr b="0" dirty="0" i="0" lang="en-US">
                <a:solidFill>
                  <a:schemeClr val="tx1"/>
                </a:solidFill>
                <a:effectLst/>
                <a:latin typeface="Söhne"/>
              </a:rPr>
              <a:t>This 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dirty="0" i="0" lang="en-US">
              <a:solidFill>
                <a:schemeClr val="tx1"/>
              </a:solidFill>
              <a:effectLst/>
            </a:endParaRPr>
          </a:p>
        </p:txBody>
      </p:sp>
      <p:sp>
        <p:nvSpPr>
          <p:cNvPr id="1048613"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094566" y="1881249"/>
            <a:ext cx="2954867" cy="2887133"/>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 name="Shape 60"/>
        <p:cNvGrpSpPr/>
        <p:nvPr/>
      </p:nvGrpSpPr>
      <p:grpSpPr>
        <a:xfrm>
          <a:off x="0" y="0"/>
          <a:ext cx="0" cy="0"/>
          <a:chOff x="0" y="0"/>
          <a:chExt cx="0" cy="0"/>
        </a:xfrm>
      </p:grpSpPr>
      <p:sp>
        <p:nvSpPr>
          <p:cNvPr id="1048616"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7" name="TextBox 2"/>
          <p:cNvSpPr txBox="1"/>
          <p:nvPr/>
        </p:nvSpPr>
        <p:spPr>
          <a:xfrm>
            <a:off x="185737" y="1059838"/>
            <a:ext cx="8650925" cy="2821285"/>
          </a:xfrm>
          <a:prstGeom prst="rect"/>
          <a:noFill/>
        </p:spPr>
        <p:txBody>
          <a:bodyPr anchor="t" bIns="45720" lIns="91440" rIns="91440" tIns="45720" wrap="square">
            <a:spAutoFit/>
          </a:bodyPr>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Collect a dataset of labeled emails, including spam and non-spam (ham) emails.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Preprocess the email text data to prepare it for machine learning model training.</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Extract relevant features from the email text data using techniques such as TF-IDF and N-grams.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Train a machine learning model, such as a Naive Bayes classifier or a Support Vector Machine (SVM), using the extracted features.</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Evaluate the performance of the trained model using metrics such as accuracy, precision, recall, and F1 score.</a:t>
            </a:r>
            <a:r>
              <a:rPr dirty="0" sz="1600" i="0" lang="en-US">
                <a:solidFill>
                  <a:schemeClr val="tx1"/>
                </a:solidFill>
                <a:effectLst/>
              </a:rPr>
              <a:t>.</a:t>
            </a:r>
          </a:p>
          <a:p>
            <a:pPr algn="l" fontAlgn="base" indent="-173736" marL="173736" rtl="0">
              <a:spcAft>
                <a:spcPts val="800"/>
              </a:spcAft>
              <a:buClr>
                <a:srgbClr val="213163"/>
              </a:buClr>
              <a:buFont typeface="Arial" panose="020B0604020202020204" pitchFamily="34" charset="0"/>
              <a:buChar char="•"/>
            </a:pPr>
            <a:r>
              <a:rPr b="0" dirty="0" sz="1600" i="0" lang="en-US">
                <a:solidFill>
                  <a:schemeClr val="tx1"/>
                </a:solidFill>
                <a:effectLst/>
                <a:latin typeface="Söhne"/>
              </a:rPr>
              <a:t>Develop a user-friendly interface for the spam detection system, allowing users to easily classify emails as spam or non-spam</a:t>
            </a:r>
            <a:r>
              <a:rPr dirty="0" sz="1600" i="0" lang="en-US">
                <a:solidFill>
                  <a:schemeClr val="tx1"/>
                </a:solidFill>
                <a:effectLst/>
              </a:rPr>
              <a:t>.</a:t>
            </a:r>
          </a:p>
        </p:txBody>
      </p:sp>
      <p:sp>
        <p:nvSpPr>
          <p:cNvPr id="1048618"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21"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Proposed Solution</a:t>
            </a:r>
          </a:p>
        </p:txBody>
      </p:sp>
      <p:sp>
        <p:nvSpPr>
          <p:cNvPr id="1048622" name="Google Shape;62;g5fab984687_2_0"/>
          <p:cNvSpPr txBox="1"/>
          <p:nvPr/>
        </p:nvSpPr>
        <p:spPr>
          <a:xfrm>
            <a:off x="185737" y="1061211"/>
            <a:ext cx="4386264" cy="3087995"/>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b="1" dirty="0" lang="en-US"/>
              <a:t>Solution: </a:t>
            </a:r>
            <a:r>
              <a:rPr dirty="0" lang="en-US"/>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p>
        </p:txBody>
      </p:sp>
      <p:grpSp>
        <p:nvGrpSpPr>
          <p:cNvPr id="60" name="Group 4"/>
          <p:cNvGrpSpPr/>
          <p:nvPr/>
        </p:nvGrpSpPr>
        <p:grpSpPr>
          <a:xfrm>
            <a:off x="5264526" y="1047750"/>
            <a:ext cx="3422806" cy="2277722"/>
            <a:chOff x="5586259" y="1047750"/>
            <a:chExt cx="3422806" cy="2277722"/>
          </a:xfrm>
        </p:grpSpPr>
        <p:pic>
          <p:nvPicPr>
            <p:cNvPr id="2097165" name="Picture 2" descr="How to Write the Perfect Web Design Proposal - Bidsketch"/>
            <p:cNvPicPr>
              <a:picLocks noChangeAspect="1" noChangeArrowheads="1"/>
            </p:cNvPicPr>
            <p:nvPr/>
          </p:nvPicPr>
          <p:blipFill>
            <a:blip xmlns:r="http://schemas.openxmlformats.org/officeDocument/2006/relationships" r:embed="rId1"/>
            <a:srcRect/>
            <a:stretch>
              <a:fillRect/>
            </a:stretch>
          </p:blipFill>
          <p:spPr bwMode="auto">
            <a:xfrm>
              <a:off x="5586259" y="1047750"/>
              <a:ext cx="3422806" cy="2277722"/>
            </a:xfrm>
            <a:prstGeom prst="rect"/>
            <a:noFill/>
          </p:spPr>
        </p:pic>
        <p:cxnSp>
          <p:nvCxnSpPr>
            <p:cNvPr id="3145732" name="Straight Connector 6"/>
            <p:cNvCxnSpPr>
              <a:cxnSpLocks/>
            </p:cNvCxnSpPr>
            <p:nvPr/>
          </p:nvCxnSpPr>
          <p:spPr>
            <a:xfrm>
              <a:off x="5586259" y="1310640"/>
              <a:ext cx="0" cy="1767840"/>
            </a:xfrm>
            <a:prstGeom prst="line"/>
          </p:spPr>
          <p:style>
            <a:lnRef idx="1">
              <a:schemeClr val="accent1"/>
            </a:lnRef>
            <a:fillRef idx="0">
              <a:schemeClr val="accent1"/>
            </a:fillRef>
            <a:effectRef idx="0">
              <a:schemeClr val="accent1"/>
            </a:effectRef>
            <a:fontRef idx="minor">
              <a:schemeClr val="tx1"/>
            </a:fontRef>
          </p:style>
        </p:cxnSp>
        <p:cxnSp>
          <p:nvCxnSpPr>
            <p:cNvPr id="3145733" name="Straight Connector 7"/>
            <p:cNvCxnSpPr>
              <a:cxnSpLocks/>
            </p:cNvCxnSpPr>
            <p:nvPr/>
          </p:nvCxnSpPr>
          <p:spPr>
            <a:xfrm>
              <a:off x="9009065" y="1310640"/>
              <a:ext cx="0" cy="1767840"/>
            </a:xfrm>
            <a:prstGeom prst="line"/>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26" name="Google Shape;61;g5fab984687_2_0"/>
          <p:cNvSpPr txBox="1"/>
          <p:nvPr/>
        </p:nvSpPr>
        <p:spPr>
          <a:xfrm>
            <a:off x="123208" y="573002"/>
            <a:ext cx="444879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System Deployment Approach</a:t>
            </a:r>
          </a:p>
        </p:txBody>
      </p:sp>
      <p:pic>
        <p:nvPicPr>
          <p:cNvPr id="2097166" name="Picture 6"/>
          <p:cNvPicPr>
            <a:picLocks noChangeAspect="1"/>
          </p:cNvPicPr>
          <p:nvPr/>
        </p:nvPicPr>
        <p:blipFill rotWithShape="1">
          <a:blip xmlns:r="http://schemas.openxmlformats.org/officeDocument/2006/relationships" r:embed="rId1"/>
          <a:srcRect l="16240" t="9900" r="13904" b="2496"/>
          <a:stretch>
            <a:fillRect/>
          </a:stretch>
        </p:blipFill>
        <p:spPr>
          <a:xfrm>
            <a:off x="2131080" y="1222736"/>
            <a:ext cx="4745813" cy="3347762"/>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916384951132</cp:lastModifiedBy>
  <dcterms:created xsi:type="dcterms:W3CDTF">2024-04-19T14:26:45Z</dcterms:created>
  <dcterms:modified xsi:type="dcterms:W3CDTF">2024-04-19T14:26:45Z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383b611b4bf840f2a4503440ad37e6e4</vt:lpwstr>
  </property>
</Properties>
</file>